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handoutMasterIdLst>
    <p:handoutMasterId r:id="rId16"/>
  </p:handoutMasterIdLst>
  <p:sldIdLst>
    <p:sldId id="300" r:id="rId2"/>
    <p:sldId id="607" r:id="rId3"/>
    <p:sldId id="597" r:id="rId4"/>
    <p:sldId id="600" r:id="rId5"/>
    <p:sldId id="598" r:id="rId6"/>
    <p:sldId id="637" r:id="rId7"/>
    <p:sldId id="613" r:id="rId8"/>
    <p:sldId id="615" r:id="rId9"/>
    <p:sldId id="632" r:id="rId10"/>
    <p:sldId id="620" r:id="rId11"/>
    <p:sldId id="628" r:id="rId12"/>
    <p:sldId id="609" r:id="rId13"/>
    <p:sldId id="610" r:id="rId14"/>
  </p:sldIdLst>
  <p:sldSz cx="12192000" cy="6858000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F42C"/>
    <a:srgbClr val="21FF66"/>
    <a:srgbClr val="FF8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2157" autoAdjust="0"/>
  </p:normalViewPr>
  <p:slideViewPr>
    <p:cSldViewPr>
      <p:cViewPr varScale="1">
        <p:scale>
          <a:sx n="76" d="100"/>
          <a:sy n="76" d="100"/>
        </p:scale>
        <p:origin x="1099" y="53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F631325-2AD7-4FF6-8FD2-225D6C4B85B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210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9888" y="688975"/>
            <a:ext cx="6118225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D64E9D5-372F-446D-A82A-DF9BB6DC6F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10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4E9D5-372F-446D-A82A-DF9BB6DC6F3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3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4E9D5-372F-446D-A82A-DF9BB6DC6F3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5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4E9D5-372F-446D-A82A-DF9BB6DC6F3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717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17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7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7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7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7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17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D86BC5A-F4CE-4474-8302-5E76561C3F9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CBAD64-27FE-4649-BFDC-D66CEB2DC771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CD1BD8-DC49-4934-9122-33A41D03F49D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86E33D3-6E97-45F8-88C1-7CEEC3AC8C1E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CBC7F59-B125-41C3-A1DE-5C9BB2DC57B9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8A3458-D108-4091-B031-CE26422CE997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29B2FD-FD0E-4C80-8A17-F0CA4CC6F0F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E80AAD-B390-4095-859D-A91050E01DB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DF41AC-2687-476E-B379-6418F41E99E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8A479B-5E65-43A8-9C5F-F29B46F23742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2FC3E5-EE73-4908-A5DB-A555696C82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AFE7DA-C4ED-437A-9917-F6E767233AE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BADF46-D366-427F-B4B9-9BB4C97169D1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7C40ABB8-7B39-4FDA-AEEE-7DE4E4A1EFBE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614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2930633"/>
            <a:ext cx="8991600" cy="1920875"/>
          </a:xfrm>
        </p:spPr>
        <p:txBody>
          <a:bodyPr/>
          <a:lstStyle/>
          <a:p>
            <a:r>
              <a:rPr lang="en-US" sz="3600" dirty="0"/>
              <a:t>Fresnel holography for radio characterization of meteoroid fragmentation</a:t>
            </a:r>
          </a:p>
        </p:txBody>
      </p:sp>
      <p:pic>
        <p:nvPicPr>
          <p:cNvPr id="69635" name="Picture 3" descr="Meteor-Physics-Me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10" y="-11575"/>
            <a:ext cx="2678575" cy="2678575"/>
          </a:xfrm>
          <a:prstGeom prst="rect">
            <a:avLst/>
          </a:prstGeom>
          <a:noFill/>
        </p:spPr>
      </p:pic>
      <p:pic>
        <p:nvPicPr>
          <p:cNvPr id="69638" name="Picture 6" descr="Western 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7625" y="0"/>
            <a:ext cx="5434149" cy="13716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678698-EB0C-A77B-2944-28BE75B148F1}"/>
              </a:ext>
            </a:extLst>
          </p:cNvPr>
          <p:cNvSpPr txBox="1"/>
          <p:nvPr/>
        </p:nvSpPr>
        <p:spPr>
          <a:xfrm>
            <a:off x="2209800" y="4768299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Joachim Balis, Peter Brown, </a:t>
            </a:r>
            <a:r>
              <a:rPr lang="en-US" sz="2800" dirty="0" err="1"/>
              <a:t>Hervé</a:t>
            </a:r>
            <a:r>
              <a:rPr lang="en-US" sz="2800" dirty="0"/>
              <a:t> Lamy, Emmanuel </a:t>
            </a:r>
            <a:r>
              <a:rPr lang="en-US" sz="2800" dirty="0" err="1"/>
              <a:t>Jehin</a:t>
            </a:r>
            <a:endParaRPr lang="en-BE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74845-972B-AB26-8B7B-7A068BE7CBB8}"/>
              </a:ext>
            </a:extLst>
          </p:cNvPr>
          <p:cNvSpPr txBox="1"/>
          <p:nvPr/>
        </p:nvSpPr>
        <p:spPr>
          <a:xfrm>
            <a:off x="5257800" y="5263204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20/09/2024</a:t>
            </a:r>
            <a:endParaRPr lang="en-B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42447-5E5E-DA1D-86CC-4EF2F6311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6BC5A-F4CE-4474-8302-5E76561C3F9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3FDD7-AD11-A61B-686D-ACDE9262560A}"/>
              </a:ext>
            </a:extLst>
          </p:cNvPr>
          <p:cNvSpPr txBox="1"/>
          <p:nvPr/>
        </p:nvSpPr>
        <p:spPr>
          <a:xfrm>
            <a:off x="3352800" y="6098571"/>
            <a:ext cx="5297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DEEBF7"/>
                </a:solidFill>
                <a:latin typeface="+mj-lt"/>
              </a:rPr>
              <a:t>Contact: joachim.balis@aeronomie.be</a:t>
            </a:r>
            <a:endParaRPr lang="en-BE" sz="2400" dirty="0">
              <a:latin typeface="+mj-lt"/>
            </a:endParaRPr>
          </a:p>
        </p:txBody>
      </p:sp>
      <p:pic>
        <p:nvPicPr>
          <p:cNvPr id="1026" name="Picture 2" descr="Accueil">
            <a:extLst>
              <a:ext uri="{FF2B5EF4-FFF2-40B4-BE49-F238E27FC236}">
                <a16:creationId xmlns:a16="http://schemas.microsoft.com/office/drawing/2014/main" id="{8B6BED62-B73D-3D3A-B51B-08B3580C6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388" y="-4338"/>
            <a:ext cx="1868770" cy="186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me | BIRA-IASB">
            <a:extLst>
              <a:ext uri="{FF2B5EF4-FFF2-40B4-BE49-F238E27FC236}">
                <a16:creationId xmlns:a16="http://schemas.microsoft.com/office/drawing/2014/main" id="{CB0E2841-550C-D4FA-D83C-74EE640DA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679" y="-11575"/>
            <a:ext cx="1920875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6C68-41F4-B736-5277-02B7B99A3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 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646E5-B1E5-B46E-3060-24792FF08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4958" y="700516"/>
            <a:ext cx="6543926" cy="611869"/>
          </a:xfrm>
        </p:spPr>
        <p:txBody>
          <a:bodyPr/>
          <a:lstStyle/>
          <a:p>
            <a:pPr marL="457200" lvl="1" indent="0">
              <a:buNone/>
            </a:pPr>
            <a:r>
              <a:rPr lang="fr-BE" dirty="0">
                <a:effectLst/>
                <a:latin typeface="+mj-lt"/>
              </a:rPr>
              <a:t>1) Light </a:t>
            </a:r>
            <a:r>
              <a:rPr lang="fr-BE" dirty="0" err="1">
                <a:effectLst/>
                <a:latin typeface="+mj-lt"/>
              </a:rPr>
              <a:t>curve</a:t>
            </a:r>
            <a:r>
              <a:rPr lang="fr-BE" dirty="0">
                <a:effectLst/>
                <a:latin typeface="+mj-lt"/>
              </a:rPr>
              <a:t> of the </a:t>
            </a:r>
            <a:r>
              <a:rPr lang="fr-BE" dirty="0" err="1">
                <a:effectLst/>
                <a:latin typeface="+mj-lt"/>
              </a:rPr>
              <a:t>whole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optical</a:t>
            </a:r>
            <a:r>
              <a:rPr lang="fr-BE" dirty="0">
                <a:effectLst/>
                <a:latin typeface="+mj-lt"/>
              </a:rPr>
              <a:t> record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F1920-7A01-5850-5B06-2E21FD4199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5889085"/>
            <a:ext cx="2844800" cy="476250"/>
          </a:xfrm>
        </p:spPr>
        <p:txBody>
          <a:bodyPr/>
          <a:lstStyle/>
          <a:p>
            <a:fld id="{D58A3458-D108-4091-B031-CE26422CE99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D6E914-91BF-47AB-086D-28CB70C612D1}"/>
              </a:ext>
            </a:extLst>
          </p:cNvPr>
          <p:cNvSpPr txBox="1">
            <a:spLocks/>
          </p:cNvSpPr>
          <p:nvPr/>
        </p:nvSpPr>
        <p:spPr bwMode="auto">
          <a:xfrm>
            <a:off x="802568" y="-41110"/>
            <a:ext cx="10972800" cy="92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r>
              <a:rPr lang="fr-BE" kern="0" dirty="0"/>
              <a:t>Optical </a:t>
            </a:r>
            <a:r>
              <a:rPr lang="fr-BE" kern="0" dirty="0" err="1"/>
              <a:t>comparison</a:t>
            </a:r>
            <a:r>
              <a:rPr lang="fr-BE" kern="0" dirty="0"/>
              <a:t> </a:t>
            </a:r>
            <a:endParaRPr lang="en-BE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F268-5A01-8D07-4875-C8002834A1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8" t="8551" r="5046" b="2287"/>
          <a:stretch/>
        </p:blipFill>
        <p:spPr>
          <a:xfrm>
            <a:off x="77282" y="3919268"/>
            <a:ext cx="5735000" cy="2956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D0CA88-0008-FB6A-7D89-772F13DD0A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5" t="9759" r="5543"/>
          <a:stretch/>
        </p:blipFill>
        <p:spPr>
          <a:xfrm>
            <a:off x="6490816" y="3959319"/>
            <a:ext cx="5250220" cy="28986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31FBA6-2C69-76BF-B2C1-3BA151577C25}"/>
              </a:ext>
            </a:extLst>
          </p:cNvPr>
          <p:cNvSpPr txBox="1"/>
          <p:nvPr/>
        </p:nvSpPr>
        <p:spPr>
          <a:xfrm>
            <a:off x="5751399" y="4998277"/>
            <a:ext cx="116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Zoom</a:t>
            </a:r>
            <a:endParaRPr lang="en-BE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AE3926-F44C-1BBF-7D43-D0AD09C69EDB}"/>
              </a:ext>
            </a:extLst>
          </p:cNvPr>
          <p:cNvSpPr txBox="1">
            <a:spLocks/>
          </p:cNvSpPr>
          <p:nvPr/>
        </p:nvSpPr>
        <p:spPr bwMode="auto">
          <a:xfrm>
            <a:off x="6957183" y="730790"/>
            <a:ext cx="6543926" cy="80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457200" lvl="1" indent="0">
              <a:buFont typeface="Wingdings" pitchFamily="2" charset="2"/>
              <a:buNone/>
            </a:pPr>
            <a:r>
              <a:rPr lang="fr-BE" kern="0" dirty="0">
                <a:effectLst/>
                <a:latin typeface="+mj-lt"/>
              </a:rPr>
              <a:t>2) Local trail </a:t>
            </a:r>
            <a:r>
              <a:rPr lang="fr-BE" kern="0" dirty="0" err="1">
                <a:effectLst/>
                <a:latin typeface="+mj-lt"/>
              </a:rPr>
              <a:t>brightness</a:t>
            </a:r>
            <a:endParaRPr lang="fr-BE" kern="0" dirty="0">
              <a:effectLst/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AB255E-1716-EF03-70ED-F6D116DF945A}"/>
              </a:ext>
            </a:extLst>
          </p:cNvPr>
          <p:cNvSpPr txBox="1"/>
          <p:nvPr/>
        </p:nvSpPr>
        <p:spPr>
          <a:xfrm>
            <a:off x="419379" y="1802647"/>
            <a:ext cx="18835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 = 28.6 km/s</a:t>
            </a:r>
          </a:p>
          <a:p>
            <a:r>
              <a:rPr lang="en-US" dirty="0"/>
              <a:t>H = 99 – 90 km</a:t>
            </a:r>
          </a:p>
          <a:p>
            <a:r>
              <a:rPr lang="en-US" dirty="0"/>
              <a:t>m ~ 100 mg</a:t>
            </a:r>
          </a:p>
        </p:txBody>
      </p:sp>
      <p:pic>
        <p:nvPicPr>
          <p:cNvPr id="9" name="20221022_020856_crop">
            <a:hlinkClick r:id="" action="ppaction://media"/>
            <a:extLst>
              <a:ext uri="{FF2B5EF4-FFF2-40B4-BE49-F238E27FC236}">
                <a16:creationId xmlns:a16="http://schemas.microsoft.com/office/drawing/2014/main" id="{43C28063-7E85-A351-74A4-F79E92AF93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1312385"/>
            <a:ext cx="2345227" cy="2345227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2D08FB-38F1-FE91-6F7D-0084DEA66E8D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5812282" y="5397426"/>
            <a:ext cx="678534" cy="11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FD8C9BF-2A1E-029F-BD78-2E25047B381B}"/>
              </a:ext>
            </a:extLst>
          </p:cNvPr>
          <p:cNvSpPr txBox="1"/>
          <p:nvPr/>
        </p:nvSpPr>
        <p:spPr>
          <a:xfrm>
            <a:off x="4419957" y="3446321"/>
            <a:ext cx="3869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Comparison radar-optical </a:t>
            </a:r>
            <a:endParaRPr lang="en-BE" sz="2800" dirty="0"/>
          </a:p>
        </p:txBody>
      </p:sp>
      <p:pic>
        <p:nvPicPr>
          <p:cNvPr id="53" name="Picture 52" descr="A light in the sky&#10;&#10;Description automatically generated">
            <a:extLst>
              <a:ext uri="{FF2B5EF4-FFF2-40B4-BE49-F238E27FC236}">
                <a16:creationId xmlns:a16="http://schemas.microsoft.com/office/drawing/2014/main" id="{DB354328-27A6-931A-14D4-A4937656D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98" y="1246857"/>
            <a:ext cx="2345227" cy="2345227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18B9CAE-67D3-C602-A0AB-1BE322FBD7D8}"/>
              </a:ext>
            </a:extLst>
          </p:cNvPr>
          <p:cNvCxnSpPr>
            <a:cxnSpLocks/>
          </p:cNvCxnSpPr>
          <p:nvPr/>
        </p:nvCxnSpPr>
        <p:spPr>
          <a:xfrm flipV="1">
            <a:off x="2133600" y="1388962"/>
            <a:ext cx="609600" cy="431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8CA6639-E9C5-2073-B242-CB9ED789507E}"/>
              </a:ext>
            </a:extLst>
          </p:cNvPr>
          <p:cNvSpPr txBox="1"/>
          <p:nvPr/>
        </p:nvSpPr>
        <p:spPr>
          <a:xfrm>
            <a:off x="2094889" y="143415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m</a:t>
            </a:r>
            <a:endParaRPr lang="en-BE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1EDD36-C233-6A0E-E099-4A5B298B8AF1}"/>
              </a:ext>
            </a:extLst>
          </p:cNvPr>
          <p:cNvSpPr txBox="1"/>
          <p:nvPr/>
        </p:nvSpPr>
        <p:spPr>
          <a:xfrm>
            <a:off x="8117768" y="133553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m</a:t>
            </a:r>
            <a:endParaRPr lang="en-BE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FB82C5D-D2B1-AFFC-427F-0774D4CF835C}"/>
              </a:ext>
            </a:extLst>
          </p:cNvPr>
          <p:cNvCxnSpPr>
            <a:cxnSpLocks/>
          </p:cNvCxnSpPr>
          <p:nvPr/>
        </p:nvCxnSpPr>
        <p:spPr>
          <a:xfrm flipV="1">
            <a:off x="8164067" y="1332520"/>
            <a:ext cx="609600" cy="431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75BA0FF6-FA5A-8D81-C981-01CA1782C804}"/>
              </a:ext>
            </a:extLst>
          </p:cNvPr>
          <p:cNvSpPr txBox="1"/>
          <p:nvPr/>
        </p:nvSpPr>
        <p:spPr>
          <a:xfrm>
            <a:off x="10312400" y="6550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500 m</a:t>
            </a:r>
            <a:endParaRPr lang="en-BE" dirty="0">
              <a:solidFill>
                <a:schemeClr val="bg2"/>
              </a:solidFill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D68F154-C446-5A8E-98AA-5E8B4D6BA9BC}"/>
              </a:ext>
            </a:extLst>
          </p:cNvPr>
          <p:cNvCxnSpPr>
            <a:cxnSpLocks/>
          </p:cNvCxnSpPr>
          <p:nvPr/>
        </p:nvCxnSpPr>
        <p:spPr>
          <a:xfrm>
            <a:off x="10278319" y="6574420"/>
            <a:ext cx="694481" cy="0"/>
          </a:xfrm>
          <a:prstGeom prst="straightConnector1">
            <a:avLst/>
          </a:prstGeom>
          <a:ln w="127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6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7" grpId="0"/>
      <p:bldP spid="14" grpId="0"/>
      <p:bldP spid="38" grpId="0"/>
      <p:bldP spid="57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012B-FDB3-A41A-B8A1-BD937C1E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Conclusions &amp; Perspectives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2CC38-7B8B-5E36-14EE-90E0A36B5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22437"/>
            <a:ext cx="11811000" cy="4525963"/>
          </a:xfrm>
        </p:spPr>
        <p:txBody>
          <a:bodyPr/>
          <a:lstStyle/>
          <a:p>
            <a:r>
              <a:rPr lang="fr-BE" dirty="0">
                <a:effectLst/>
                <a:latin typeface="+mj-lt"/>
              </a:rPr>
              <a:t>The </a:t>
            </a:r>
            <a:r>
              <a:rPr lang="fr-BE" dirty="0" err="1">
                <a:effectLst/>
                <a:latin typeface="+mj-lt"/>
              </a:rPr>
              <a:t>ionization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behaviour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appears</a:t>
            </a:r>
            <a:r>
              <a:rPr lang="fr-BE" dirty="0">
                <a:effectLst/>
                <a:latin typeface="+mj-lt"/>
              </a:rPr>
              <a:t> to </a:t>
            </a:r>
            <a:r>
              <a:rPr lang="fr-BE" dirty="0" err="1">
                <a:effectLst/>
                <a:latin typeface="+mj-lt"/>
              </a:rPr>
              <a:t>be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frequency-dependent</a:t>
            </a:r>
            <a:endParaRPr lang="fr-BE" dirty="0">
              <a:effectLst/>
              <a:latin typeface="+mj-lt"/>
            </a:endParaRPr>
          </a:p>
          <a:p>
            <a:r>
              <a:rPr lang="fr-BE" dirty="0">
                <a:effectLst/>
                <a:latin typeface="+mj-lt"/>
              </a:rPr>
              <a:t>There </a:t>
            </a:r>
            <a:r>
              <a:rPr lang="fr-BE" dirty="0" err="1">
                <a:effectLst/>
                <a:latin typeface="+mj-lt"/>
              </a:rPr>
              <a:t>is</a:t>
            </a:r>
            <a:r>
              <a:rPr lang="fr-BE" dirty="0">
                <a:effectLst/>
                <a:latin typeface="+mj-lt"/>
              </a:rPr>
              <a:t> no </a:t>
            </a:r>
            <a:r>
              <a:rPr lang="fr-BE" dirty="0" err="1">
                <a:effectLst/>
                <a:latin typeface="+mj-lt"/>
              </a:rPr>
              <a:t>clear</a:t>
            </a:r>
            <a:r>
              <a:rPr lang="fr-BE" dirty="0">
                <a:effectLst/>
                <a:latin typeface="+mj-lt"/>
              </a:rPr>
              <a:t> match </a:t>
            </a:r>
            <a:r>
              <a:rPr lang="fr-BE" dirty="0" err="1">
                <a:effectLst/>
                <a:latin typeface="+mj-lt"/>
              </a:rPr>
              <a:t>with</a:t>
            </a:r>
            <a:r>
              <a:rPr lang="fr-BE" dirty="0">
                <a:effectLst/>
                <a:latin typeface="+mj-lt"/>
              </a:rPr>
              <a:t> the light </a:t>
            </a:r>
            <a:r>
              <a:rPr lang="fr-BE" dirty="0" err="1">
                <a:effectLst/>
                <a:latin typeface="+mj-lt"/>
              </a:rPr>
              <a:t>curve</a:t>
            </a:r>
            <a:r>
              <a:rPr lang="fr-BE" dirty="0">
                <a:effectLst/>
                <a:latin typeface="+mj-lt"/>
              </a:rPr>
              <a:t> – the Fresnel </a:t>
            </a:r>
            <a:r>
              <a:rPr lang="fr-BE" dirty="0" err="1">
                <a:effectLst/>
                <a:latin typeface="+mj-lt"/>
              </a:rPr>
              <a:t>Transform</a:t>
            </a:r>
            <a:r>
              <a:rPr lang="fr-BE" dirty="0">
                <a:effectLst/>
                <a:latin typeface="+mj-lt"/>
              </a:rPr>
              <a:t> looks at a </a:t>
            </a:r>
            <a:r>
              <a:rPr lang="fr-BE" dirty="0" err="1">
                <a:effectLst/>
                <a:latin typeface="+mj-lt"/>
              </a:rPr>
              <a:t>different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length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scale</a:t>
            </a:r>
            <a:r>
              <a:rPr lang="fr-BE" dirty="0">
                <a:effectLst/>
                <a:latin typeface="+mj-lt"/>
              </a:rPr>
              <a:t> (2-3 km)</a:t>
            </a:r>
          </a:p>
          <a:p>
            <a:r>
              <a:rPr lang="fr-BE" dirty="0">
                <a:effectLst/>
                <a:latin typeface="+mj-lt"/>
              </a:rPr>
              <a:t>The </a:t>
            </a:r>
            <a:r>
              <a:rPr lang="fr-BE" dirty="0" err="1">
                <a:effectLst/>
                <a:latin typeface="+mj-lt"/>
              </a:rPr>
              <a:t>caveat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is</a:t>
            </a:r>
            <a:r>
              <a:rPr lang="fr-BE" dirty="0">
                <a:effectLst/>
                <a:latin typeface="+mj-lt"/>
              </a:rPr>
              <a:t> the </a:t>
            </a:r>
            <a:r>
              <a:rPr lang="fr-BE" dirty="0" err="1">
                <a:effectLst/>
                <a:latin typeface="+mj-lt"/>
              </a:rPr>
              <a:t>low</a:t>
            </a:r>
            <a:r>
              <a:rPr lang="fr-BE" dirty="0">
                <a:effectLst/>
                <a:latin typeface="+mj-lt"/>
              </a:rPr>
              <a:t> PRF </a:t>
            </a:r>
            <a:r>
              <a:rPr lang="fr-BE" dirty="0" err="1">
                <a:effectLst/>
                <a:latin typeface="+mj-lt"/>
              </a:rPr>
              <a:t>which</a:t>
            </a:r>
            <a:r>
              <a:rPr lang="fr-BE" dirty="0">
                <a:effectLst/>
                <a:latin typeface="+mj-lt"/>
              </a:rPr>
              <a:t> triggers aliasing for </a:t>
            </a:r>
            <a:r>
              <a:rPr lang="fr-BE" dirty="0" err="1">
                <a:effectLst/>
                <a:latin typeface="+mj-lt"/>
              </a:rPr>
              <a:t>almost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every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echo</a:t>
            </a:r>
            <a:endParaRPr lang="fr-BE" dirty="0">
              <a:effectLst/>
              <a:latin typeface="+mj-lt"/>
            </a:endParaRPr>
          </a:p>
          <a:p>
            <a:r>
              <a:rPr lang="fr-BE" dirty="0">
                <a:effectLst/>
                <a:latin typeface="+mj-lt"/>
              </a:rPr>
              <a:t>Tests at </a:t>
            </a:r>
            <a:r>
              <a:rPr lang="fr-BE" dirty="0" err="1">
                <a:effectLst/>
                <a:latin typeface="+mj-lt"/>
              </a:rPr>
              <a:t>higher</a:t>
            </a:r>
            <a:r>
              <a:rPr lang="fr-BE" dirty="0">
                <a:effectLst/>
                <a:latin typeface="+mj-lt"/>
              </a:rPr>
              <a:t> PRF (2142 Hz) are </a:t>
            </a:r>
            <a:r>
              <a:rPr lang="fr-BE" dirty="0" err="1">
                <a:effectLst/>
                <a:latin typeface="+mj-lt"/>
              </a:rPr>
              <a:t>currently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being</a:t>
            </a:r>
            <a:r>
              <a:rPr lang="fr-BE" dirty="0">
                <a:effectLst/>
                <a:latin typeface="+mj-lt"/>
              </a:rPr>
              <a:t> run</a:t>
            </a:r>
          </a:p>
          <a:p>
            <a:r>
              <a:rPr lang="fr-BE" dirty="0">
                <a:effectLst/>
                <a:latin typeface="+mj-lt"/>
              </a:rPr>
              <a:t>The Fresnel </a:t>
            </a:r>
            <a:r>
              <a:rPr lang="fr-BE" dirty="0" err="1">
                <a:effectLst/>
                <a:latin typeface="+mj-lt"/>
              </a:rPr>
              <a:t>Transform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is</a:t>
            </a:r>
            <a:r>
              <a:rPr lang="fr-BE" dirty="0">
                <a:effectLst/>
                <a:latin typeface="+mj-lt"/>
              </a:rPr>
              <a:t> a </a:t>
            </a:r>
            <a:r>
              <a:rPr lang="fr-BE" dirty="0" err="1">
                <a:effectLst/>
                <a:latin typeface="+mj-lt"/>
              </a:rPr>
              <a:t>powerful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tool</a:t>
            </a:r>
            <a:r>
              <a:rPr lang="fr-BE" dirty="0">
                <a:effectLst/>
                <a:latin typeface="+mj-lt"/>
              </a:rPr>
              <a:t> to </a:t>
            </a:r>
            <a:r>
              <a:rPr lang="fr-BE" dirty="0" err="1">
                <a:effectLst/>
                <a:latin typeface="+mj-lt"/>
              </a:rPr>
              <a:t>determine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meteoroid</a:t>
            </a:r>
            <a:r>
              <a:rPr lang="fr-BE" dirty="0">
                <a:effectLst/>
                <a:latin typeface="+mj-lt"/>
              </a:rPr>
              <a:t> speed, </a:t>
            </a:r>
            <a:r>
              <a:rPr lang="fr-BE" dirty="0" err="1">
                <a:effectLst/>
                <a:latin typeface="+mj-lt"/>
              </a:rPr>
              <a:t>compute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atmospheric</a:t>
            </a:r>
            <a:r>
              <a:rPr lang="fr-BE" dirty="0">
                <a:effectLst/>
                <a:latin typeface="+mj-lt"/>
              </a:rPr>
              <a:t> </a:t>
            </a:r>
            <a:r>
              <a:rPr lang="fr-BE" dirty="0" err="1">
                <a:effectLst/>
                <a:latin typeface="+mj-lt"/>
              </a:rPr>
              <a:t>temperatures</a:t>
            </a:r>
            <a:r>
              <a:rPr lang="fr-BE" dirty="0">
                <a:effectLst/>
                <a:latin typeface="+mj-lt"/>
              </a:rPr>
              <a:t> and </a:t>
            </a:r>
            <a:r>
              <a:rPr lang="fr-BE" dirty="0" err="1">
                <a:effectLst/>
                <a:latin typeface="+mj-lt"/>
              </a:rPr>
              <a:t>wind</a:t>
            </a:r>
            <a:r>
              <a:rPr lang="fr-BE" dirty="0">
                <a:effectLst/>
                <a:latin typeface="+mj-lt"/>
              </a:rPr>
              <a:t> speeds</a:t>
            </a:r>
          </a:p>
          <a:p>
            <a:endParaRPr lang="fr-BE" dirty="0">
              <a:effectLst/>
              <a:latin typeface="+mj-lt"/>
            </a:endParaRPr>
          </a:p>
          <a:p>
            <a:endParaRPr lang="fr-BE" dirty="0">
              <a:latin typeface="+mj-lt"/>
            </a:endParaRP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3F038-8E82-1EC5-C627-E7D53340D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8A3458-D108-4091-B031-CE26422CE99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9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4FD7B-086A-C6AB-0A96-12AA05C8D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2895600"/>
            <a:ext cx="4572000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Thank you for listening!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32474-81C6-654C-9F7B-0EB8AB30BA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8A3458-D108-4091-B031-CE26422CE99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44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EE97-3535-C4D7-B4D1-253B3CFB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4BC43-903F-7DBB-512C-15D641C3A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284352" cy="4525963"/>
          </a:xfrm>
          <a:noFill/>
          <a:ln>
            <a:noFill/>
          </a:ln>
        </p:spPr>
        <p:txBody>
          <a:bodyPr/>
          <a:lstStyle/>
          <a:p>
            <a:endParaRPr lang="en-US" sz="1800" b="0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1800" b="0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Güttler</a:t>
            </a:r>
            <a:r>
              <a:rPr lang="en-US" sz="1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C. et al. (2019). Synthesis of the morphological description of cometary dust at comet 67P/</a:t>
            </a:r>
            <a:r>
              <a:rPr lang="en-US" sz="1800" b="0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Churyumov-Gerasimenko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en-US" sz="1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Astronomy &amp; Astrophysics, 630, A24. https://doi.org/10.1051/0004-6361/201834751</a:t>
            </a:r>
          </a:p>
          <a:p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1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Verbeeck C. &amp; </a:t>
            </a:r>
            <a:r>
              <a:rPr lang="en-US" sz="1800" b="0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Wislez</a:t>
            </a:r>
            <a:r>
              <a:rPr lang="en-US" sz="1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J-M. (2005).  Proceedings of the Radio Meteor School 2005. International Meteor Organization, </a:t>
            </a:r>
            <a:r>
              <a:rPr lang="en-US" sz="1800" b="0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Oostmalle</a:t>
            </a:r>
            <a:r>
              <a:rPr lang="en-US" sz="1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10-14 September.</a:t>
            </a:r>
          </a:p>
          <a:p>
            <a:endParaRPr lang="en-US" sz="1800" b="0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1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Kero, J., Szasz, C., </a:t>
            </a:r>
            <a:r>
              <a:rPr lang="en-US" sz="1800" b="0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Pellinen-Wannberg</a:t>
            </a:r>
            <a:r>
              <a:rPr lang="en-US" sz="1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A., </a:t>
            </a:r>
            <a:r>
              <a:rPr lang="en-US" sz="1800" b="0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Wannberg</a:t>
            </a:r>
            <a:r>
              <a:rPr lang="en-US" sz="1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G., Westman, A., Meisel, D.. (2008). Three-dimensional radar observation of a submillimeter meteoroid fragmentation. Geophysical Research Letters, 350(4). https://doi.org/10.1029/2007GL032733</a:t>
            </a:r>
          </a:p>
          <a:p>
            <a:endParaRPr lang="en-US" sz="1800" b="0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1800" b="0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Elford</a:t>
            </a:r>
            <a:r>
              <a:rPr lang="en-US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W. G. </a:t>
            </a:r>
            <a:r>
              <a:rPr lang="en-US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(2001). Radar observations of meteor trails, and their interpretation using </a:t>
            </a:r>
            <a:r>
              <a:rPr lang="en-US" sz="1800" b="0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fresnel</a:t>
            </a:r>
            <a:r>
              <a:rPr lang="en-US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holography: A new tool in meteor science. Atmospheric Chemistry and Physics Discussions, 4:911–921. https://doi.org/10.5194/acp-4-911-2004</a:t>
            </a:r>
          </a:p>
          <a:p>
            <a:endParaRPr lang="en-US" sz="18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Holdsworth D. A., </a:t>
            </a:r>
            <a:r>
              <a:rPr lang="en-CA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Elford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W. G., Vincent R. A., Reid I. M., Murphy D. J., Singer W. (2007). All-sky interferometric meteor radar meteoroid speed estimation using the Fresnel transform. Annales </a:t>
            </a:r>
            <a:r>
              <a:rPr lang="en-CA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Geophysicae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25(2), 385–398. https://doi.org/10.5194/angeo-25-385-2007</a:t>
            </a:r>
            <a:endParaRPr lang="en-BE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8DB12-54DD-76DE-1933-C8D2F12F1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8A3458-D108-4091-B031-CE26422CE99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40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68A0-6B5E-42C1-12BB-84A97005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22425"/>
            <a:ext cx="8229600" cy="1143000"/>
          </a:xfrm>
        </p:spPr>
        <p:txBody>
          <a:bodyPr/>
          <a:lstStyle/>
          <a:p>
            <a:r>
              <a:rPr lang="en-US" dirty="0"/>
              <a:t>Context</a:t>
            </a:r>
            <a:endParaRPr lang="en-BE" dirty="0"/>
          </a:p>
        </p:txBody>
      </p:sp>
      <p:pic>
        <p:nvPicPr>
          <p:cNvPr id="9" name="ezgif-1-e65a3d82d5_slowed">
            <a:hlinkClick r:id="" action="ppaction://media"/>
            <a:extLst>
              <a:ext uri="{FF2B5EF4-FFF2-40B4-BE49-F238E27FC236}">
                <a16:creationId xmlns:a16="http://schemas.microsoft.com/office/drawing/2014/main" id="{03EAD715-939D-548E-FC5C-2BA8BA90DE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1095" y="894178"/>
            <a:ext cx="4510225" cy="2948090"/>
          </a:xfrm>
          <a:prstGeom prst="rect">
            <a:avLst/>
          </a:prstGeom>
        </p:spPr>
      </p:pic>
      <p:pic>
        <p:nvPicPr>
          <p:cNvPr id="12" name="ezgif-1-ded49ebf60_original_cut">
            <a:hlinkClick r:id="" action="ppaction://media"/>
            <a:extLst>
              <a:ext uri="{FF2B5EF4-FFF2-40B4-BE49-F238E27FC236}">
                <a16:creationId xmlns:a16="http://schemas.microsoft.com/office/drawing/2014/main" id="{A599445D-EF2C-C111-BA1C-403F8FA9A9B9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0680" y="884644"/>
            <a:ext cx="4502992" cy="294315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9F1711-D2B4-95C3-EB94-1BEEB3BB71DA}"/>
              </a:ext>
            </a:extLst>
          </p:cNvPr>
          <p:cNvSpPr txBox="1"/>
          <p:nvPr/>
        </p:nvSpPr>
        <p:spPr>
          <a:xfrm>
            <a:off x="5437833" y="1165908"/>
            <a:ext cx="30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Speed 0.5</a:t>
            </a:r>
            <a:endParaRPr lang="en-BE" dirty="0"/>
          </a:p>
        </p:txBody>
      </p:sp>
      <p:pic>
        <p:nvPicPr>
          <p:cNvPr id="16" name="Picture 15" descr="A comet in the sky&#10;&#10;Description automatically generated">
            <a:extLst>
              <a:ext uri="{FF2B5EF4-FFF2-40B4-BE49-F238E27FC236}">
                <a16:creationId xmlns:a16="http://schemas.microsoft.com/office/drawing/2014/main" id="{FA0B441A-F116-F7A5-6A91-194F6E0A2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6" y="3898488"/>
            <a:ext cx="4502993" cy="2943027"/>
          </a:xfrm>
          <a:prstGeom prst="rect">
            <a:avLst/>
          </a:prstGeom>
        </p:spPr>
      </p:pic>
      <p:pic>
        <p:nvPicPr>
          <p:cNvPr id="18" name="Picture 17" descr="A white light in the sky&#10;&#10;Description automatically generated with medium confidence">
            <a:extLst>
              <a:ext uri="{FF2B5EF4-FFF2-40B4-BE49-F238E27FC236}">
                <a16:creationId xmlns:a16="http://schemas.microsoft.com/office/drawing/2014/main" id="{9F7DC2D5-AF0C-75F0-E260-0915BDDDB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82" y="3898488"/>
            <a:ext cx="4502992" cy="2943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E57DD9-3D24-8F4F-FEAE-A7FFB28F1A34}"/>
              </a:ext>
            </a:extLst>
          </p:cNvPr>
          <p:cNvSpPr txBox="1"/>
          <p:nvPr/>
        </p:nvSpPr>
        <p:spPr>
          <a:xfrm>
            <a:off x="1772660" y="1171774"/>
            <a:ext cx="417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Geminid 2023 detected by CAMO</a:t>
            </a:r>
            <a:endParaRPr lang="en-B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408190-0DB1-3618-6654-996420C1DF6B}"/>
              </a:ext>
            </a:extLst>
          </p:cNvPr>
          <p:cNvSpPr txBox="1"/>
          <p:nvPr/>
        </p:nvSpPr>
        <p:spPr>
          <a:xfrm>
            <a:off x="1752995" y="4114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Event start</a:t>
            </a:r>
            <a:endParaRPr lang="en-B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07D93B-507E-052C-868C-C31D48C4446B}"/>
              </a:ext>
            </a:extLst>
          </p:cNvPr>
          <p:cNvSpPr txBox="1"/>
          <p:nvPr/>
        </p:nvSpPr>
        <p:spPr>
          <a:xfrm>
            <a:off x="6369449" y="4114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Event end</a:t>
            </a:r>
            <a:endParaRPr lang="en-BE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501FCC-F69E-076C-F87C-57699F0E9F64}"/>
              </a:ext>
            </a:extLst>
          </p:cNvPr>
          <p:cNvSpPr/>
          <p:nvPr/>
        </p:nvSpPr>
        <p:spPr>
          <a:xfrm>
            <a:off x="4572000" y="3962400"/>
            <a:ext cx="838200" cy="521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E2DE28-544D-4C7B-58AD-9CA87A30EC21}"/>
              </a:ext>
            </a:extLst>
          </p:cNvPr>
          <p:cNvCxnSpPr/>
          <p:nvPr/>
        </p:nvCxnSpPr>
        <p:spPr>
          <a:xfrm flipH="1" flipV="1">
            <a:off x="6934200" y="5181600"/>
            <a:ext cx="76200" cy="533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E80D0BA-1CE4-8382-4113-FCB2131320B3}"/>
              </a:ext>
            </a:extLst>
          </p:cNvPr>
          <p:cNvCxnSpPr>
            <a:cxnSpLocks/>
          </p:cNvCxnSpPr>
          <p:nvPr/>
        </p:nvCxnSpPr>
        <p:spPr>
          <a:xfrm>
            <a:off x="6248401" y="4814131"/>
            <a:ext cx="380803" cy="1468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8A192EE-3EFB-C9F8-60ED-4CBCBB3B29BE}"/>
              </a:ext>
            </a:extLst>
          </p:cNvPr>
          <p:cNvSpPr txBox="1"/>
          <p:nvPr/>
        </p:nvSpPr>
        <p:spPr>
          <a:xfrm>
            <a:off x="1560680" y="5715000"/>
            <a:ext cx="8963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Separation of the meteoroid in two pieces = fragmentation</a:t>
            </a:r>
            <a:endParaRPr lang="en-B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AAD9-074B-C1CE-0691-E504932C1B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8A3458-D108-4091-B031-CE26422CE99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A2221D-0723-CE10-D152-794F28AF037A}"/>
              </a:ext>
            </a:extLst>
          </p:cNvPr>
          <p:cNvSpPr txBox="1"/>
          <p:nvPr/>
        </p:nvSpPr>
        <p:spPr>
          <a:xfrm>
            <a:off x="134346" y="1629559"/>
            <a:ext cx="1360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CAMO = Canadian Automated Meteor Observatory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07709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A111-0E62-455B-2F8C-7582F6B2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(II)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E817A-C782-8F5E-BDA9-D2B5340B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91595"/>
            <a:ext cx="8433467" cy="894405"/>
          </a:xfrm>
        </p:spPr>
        <p:txBody>
          <a:bodyPr/>
          <a:lstStyle/>
          <a:p>
            <a:r>
              <a:rPr lang="en-US" dirty="0">
                <a:latin typeface="+mj-lt"/>
              </a:rPr>
              <a:t>Why do we care about meteoroid fragmentation?</a:t>
            </a:r>
            <a:endParaRPr lang="en-BE" dirty="0">
              <a:latin typeface="+mj-lt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641411E-8F38-5408-D494-DDC169D6CB05}"/>
              </a:ext>
            </a:extLst>
          </p:cNvPr>
          <p:cNvSpPr txBox="1">
            <a:spLocks/>
          </p:cNvSpPr>
          <p:nvPr/>
        </p:nvSpPr>
        <p:spPr>
          <a:xfrm>
            <a:off x="320233" y="1295400"/>
            <a:ext cx="7079123" cy="28836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2000" dirty="0">
              <a:latin typeface="+mj-lt"/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 want to better determine the meteoroid:</a:t>
            </a:r>
          </a:p>
          <a:p>
            <a:pPr lvl="2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Ablation behavior during atmosphere entry</a:t>
            </a:r>
          </a:p>
          <a:p>
            <a:pPr lvl="2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Dynamics in space</a:t>
            </a:r>
          </a:p>
          <a:p>
            <a:pPr lvl="2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Strength and composition </a:t>
            </a:r>
          </a:p>
          <a:p>
            <a:pPr lvl="2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Bulk density estimates</a:t>
            </a:r>
          </a:p>
          <a:p>
            <a:pPr marL="4572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Small meteoroids are particularly critical for satellites above LEO and for interplanetary travel 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Specifically, the “threat regime” (100 µm – 1 mm) can only be probed with radar</a:t>
            </a:r>
          </a:p>
          <a:p>
            <a:pPr lvl="1"/>
            <a:endParaRPr lang="en-US" sz="2000" dirty="0">
              <a:latin typeface="+mj-lt"/>
            </a:endParaRPr>
          </a:p>
          <a:p>
            <a:pPr marL="457200" lvl="1" indent="0">
              <a:buNone/>
            </a:pPr>
            <a:endParaRPr lang="en-US" sz="20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F4D37-2062-C123-4DFB-30239305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5" t="4000" r="5333" b="18727"/>
          <a:stretch/>
        </p:blipFill>
        <p:spPr>
          <a:xfrm>
            <a:off x="8368427" y="2982359"/>
            <a:ext cx="3303334" cy="3303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BC59A-0C74-0CC2-D471-543FB8F5197A}"/>
              </a:ext>
            </a:extLst>
          </p:cNvPr>
          <p:cNvSpPr txBox="1"/>
          <p:nvPr/>
        </p:nvSpPr>
        <p:spPr>
          <a:xfrm>
            <a:off x="8305800" y="1782030"/>
            <a:ext cx="3428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Example of meteoroid structure – Rosetta mission (</a:t>
            </a:r>
            <a:r>
              <a:rPr lang="en-US" sz="2400" dirty="0" err="1"/>
              <a:t>Guttler</a:t>
            </a:r>
            <a:r>
              <a:rPr lang="en-US" sz="2400" dirty="0"/>
              <a:t> et al., 2019)</a:t>
            </a:r>
            <a:endParaRPr lang="en-BE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68B70-9958-E813-C810-776659A12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8A3458-D108-4091-B031-CE26422CE99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5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D37FA-BD88-561F-A399-6F3D893BC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C2D8E-FB61-064A-5999-84DE0FDFF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95400"/>
            <a:ext cx="11582400" cy="4525963"/>
          </a:xfrm>
        </p:spPr>
        <p:txBody>
          <a:bodyPr/>
          <a:lstStyle/>
          <a:p>
            <a:r>
              <a:rPr lang="en-US" dirty="0">
                <a:latin typeface="+mj-lt"/>
              </a:rPr>
              <a:t>How has fragmentation of small meteoroids been studied using radar?</a:t>
            </a:r>
          </a:p>
          <a:p>
            <a:pPr lvl="1"/>
            <a:r>
              <a:rPr lang="en-US" sz="2400" dirty="0">
                <a:latin typeface="+mj-lt"/>
              </a:rPr>
              <a:t>Literature work has been done through head echoes</a:t>
            </a:r>
          </a:p>
          <a:p>
            <a:pPr lvl="1"/>
            <a:r>
              <a:rPr lang="en-US" sz="2400" dirty="0">
                <a:latin typeface="+mj-lt"/>
              </a:rPr>
              <a:t>Most convincing evidence was obtained with </a:t>
            </a:r>
            <a:r>
              <a:rPr lang="en-US" sz="2400" dirty="0" err="1">
                <a:latin typeface="+mj-lt"/>
              </a:rPr>
              <a:t>tristatic</a:t>
            </a:r>
            <a:r>
              <a:rPr lang="en-US" sz="2400" dirty="0">
                <a:latin typeface="+mj-lt"/>
              </a:rPr>
              <a:t> measurements (Kero et al., 2008):</a:t>
            </a:r>
            <a:endParaRPr lang="en-BE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AF06EF-37EA-6C58-00D1-E898E6FC8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12" y="3135487"/>
            <a:ext cx="4659565" cy="3666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B7B3FF-4D71-B282-FE88-4F12C38FF024}"/>
              </a:ext>
            </a:extLst>
          </p:cNvPr>
          <p:cNvSpPr txBox="1"/>
          <p:nvPr/>
        </p:nvSpPr>
        <p:spPr>
          <a:xfrm>
            <a:off x="6239171" y="3788910"/>
            <a:ext cx="2543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Beating analysis </a:t>
            </a:r>
            <a:endParaRPr lang="en-BE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952D7C-1FEC-871A-F31C-B4EE4183C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71" y="4898692"/>
            <a:ext cx="5105324" cy="19233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6D1CC-6AE0-F8F7-E150-8C73912E24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82612" y="6250784"/>
            <a:ext cx="2844800" cy="476250"/>
          </a:xfrm>
        </p:spPr>
        <p:txBody>
          <a:bodyPr/>
          <a:lstStyle/>
          <a:p>
            <a:fld id="{D58A3458-D108-4091-B031-CE26422CE99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2637B-FC8A-C107-277F-6B2D01A8A98F}"/>
              </a:ext>
            </a:extLst>
          </p:cNvPr>
          <p:cNvSpPr txBox="1"/>
          <p:nvPr/>
        </p:nvSpPr>
        <p:spPr>
          <a:xfrm>
            <a:off x="1664449" y="2704006"/>
            <a:ext cx="3732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Power profiles at 3 receivers</a:t>
            </a:r>
            <a:endParaRPr lang="en-BE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539A6C-CAD1-1189-9421-6E87733B676A}"/>
              </a:ext>
            </a:extLst>
          </p:cNvPr>
          <p:cNvSpPr txBox="1"/>
          <p:nvPr/>
        </p:nvSpPr>
        <p:spPr>
          <a:xfrm>
            <a:off x="7169924" y="4469271"/>
            <a:ext cx="3450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Velocity between fragments</a:t>
            </a:r>
            <a:endParaRPr lang="en-BE" sz="24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61470D7-2F43-D7D5-17F6-5277173A8AEF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5652677" y="4250575"/>
            <a:ext cx="3242500" cy="21869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1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2440A-14A8-9984-1D83-B1743CA5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Transform (FT)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9878B-FC63-3C82-93E5-300B39745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16475"/>
            <a:ext cx="10972800" cy="1200330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Fresnel Transform is a potentially powerful tool for characterizing fragmentation with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trail echoes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optical analogue is the light curve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computed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from a diffraction pattern</a:t>
            </a:r>
          </a:p>
        </p:txBody>
      </p:sp>
      <p:pic>
        <p:nvPicPr>
          <p:cNvPr id="7" name="Picture 6" descr="A drawing of a diagram&#10;&#10;Description automatically generated with medium confidence">
            <a:extLst>
              <a:ext uri="{FF2B5EF4-FFF2-40B4-BE49-F238E27FC236}">
                <a16:creationId xmlns:a16="http://schemas.microsoft.com/office/drawing/2014/main" id="{64C5265E-BDED-C999-C310-F6C57E62B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535737"/>
            <a:ext cx="5316619" cy="2973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6AE965-2C40-E35F-B6CD-90A018EC1326}"/>
              </a:ext>
            </a:extLst>
          </p:cNvPr>
          <p:cNvSpPr txBox="1"/>
          <p:nvPr/>
        </p:nvSpPr>
        <p:spPr>
          <a:xfrm>
            <a:off x="5732620" y="3541313"/>
            <a:ext cx="4909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Diffraction pattern around a knife edge       radio amplitude fluctuations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FAEE7D-D56D-3708-07EB-3750D80168F6}"/>
              </a:ext>
            </a:extLst>
          </p:cNvPr>
          <p:cNvCxnSpPr>
            <a:cxnSpLocks/>
          </p:cNvCxnSpPr>
          <p:nvPr/>
        </p:nvCxnSpPr>
        <p:spPr>
          <a:xfrm>
            <a:off x="8380140" y="4181661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6F78B2-3CB5-7DB3-DD47-6C3C3E7DF0A9}"/>
              </a:ext>
            </a:extLst>
          </p:cNvPr>
          <p:cNvCxnSpPr>
            <a:cxnSpLocks/>
          </p:cNvCxnSpPr>
          <p:nvPr/>
        </p:nvCxnSpPr>
        <p:spPr>
          <a:xfrm>
            <a:off x="8504142" y="5703706"/>
            <a:ext cx="3685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6A1EA53-48F4-C8B2-7858-B8B4C5E79CAA}"/>
              </a:ext>
            </a:extLst>
          </p:cNvPr>
          <p:cNvCxnSpPr>
            <a:cxnSpLocks/>
          </p:cNvCxnSpPr>
          <p:nvPr/>
        </p:nvCxnSpPr>
        <p:spPr>
          <a:xfrm>
            <a:off x="8319847" y="6058748"/>
            <a:ext cx="3685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824D50-72B2-F0D9-5307-6D840EF4F82B}"/>
              </a:ext>
            </a:extLst>
          </p:cNvPr>
          <p:cNvSpPr txBox="1"/>
          <p:nvPr/>
        </p:nvSpPr>
        <p:spPr>
          <a:xfrm>
            <a:off x="5741906" y="4708802"/>
            <a:ext cx="56719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FT = inversion of this pattern, i.e., source behavior: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Optical       light curve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Radio       ionization curve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FAAC1-F29F-BE85-B910-E6CAECB230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085344"/>
            <a:ext cx="2844800" cy="476250"/>
          </a:xfrm>
        </p:spPr>
        <p:txBody>
          <a:bodyPr/>
          <a:lstStyle/>
          <a:p>
            <a:fld id="{D58A3458-D108-4091-B031-CE26422CE99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C33C7-0510-4523-F6E2-A4DAD6F96097}"/>
              </a:ext>
            </a:extLst>
          </p:cNvPr>
          <p:cNvSpPr txBox="1"/>
          <p:nvPr/>
        </p:nvSpPr>
        <p:spPr>
          <a:xfrm>
            <a:off x="2087897" y="614027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Light source </a:t>
            </a:r>
            <a:endParaRPr lang="en-BE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C7400-DEF5-E918-9F59-99D5A6E745C2}"/>
              </a:ext>
            </a:extLst>
          </p:cNvPr>
          <p:cNvSpPr txBox="1"/>
          <p:nvPr/>
        </p:nvSpPr>
        <p:spPr>
          <a:xfrm>
            <a:off x="1905000" y="498617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Knife edge</a:t>
            </a:r>
            <a:endParaRPr lang="en-BE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1CF8C-55B9-A9CA-C231-76F73B5E3E91}"/>
              </a:ext>
            </a:extLst>
          </p:cNvPr>
          <p:cNvSpPr txBox="1"/>
          <p:nvPr/>
        </p:nvSpPr>
        <p:spPr>
          <a:xfrm>
            <a:off x="5096429" y="3612184"/>
            <a:ext cx="1454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Diffraction pattern</a:t>
            </a:r>
            <a:endParaRPr lang="en-B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5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F54B4-32AD-3FF2-4C66-F81D8141D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48FA2-EBAA-4F02-39F7-CA0E4D4FF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19" y="1313001"/>
            <a:ext cx="11849100" cy="4525963"/>
          </a:xfrm>
        </p:spPr>
        <p:txBody>
          <a:bodyPr/>
          <a:lstStyle/>
          <a:p>
            <a:r>
              <a:rPr lang="en-US" dirty="0">
                <a:latin typeface="+mj-lt"/>
              </a:rPr>
              <a:t>Develop an open-source Python package for systematically characterizing meteoroid fragmentation with the Fresnel Transform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BBBF1-80FD-B047-27DD-51F005061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14"/>
          <a:stretch/>
        </p:blipFill>
        <p:spPr>
          <a:xfrm>
            <a:off x="152401" y="3507888"/>
            <a:ext cx="5426312" cy="1146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A4861F-B93F-CA0F-31B6-AF8BFC7BE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23"/>
          <a:stretch/>
        </p:blipFill>
        <p:spPr>
          <a:xfrm>
            <a:off x="152401" y="4749251"/>
            <a:ext cx="5432173" cy="1202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A0A7D5-8D53-947E-9FF8-0EC937F41B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"/>
          <a:stretch/>
        </p:blipFill>
        <p:spPr>
          <a:xfrm>
            <a:off x="7426239" y="2845429"/>
            <a:ext cx="4172977" cy="177584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4CFC01-501F-0978-28C3-0958886AA355}"/>
              </a:ext>
            </a:extLst>
          </p:cNvPr>
          <p:cNvCxnSpPr>
            <a:cxnSpLocks/>
          </p:cNvCxnSpPr>
          <p:nvPr/>
        </p:nvCxnSpPr>
        <p:spPr>
          <a:xfrm>
            <a:off x="5791200" y="4746231"/>
            <a:ext cx="1447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FAB8B9-5688-B81C-6394-E51F03A88E21}"/>
              </a:ext>
            </a:extLst>
          </p:cNvPr>
          <p:cNvSpPr txBox="1"/>
          <p:nvPr/>
        </p:nvSpPr>
        <p:spPr>
          <a:xfrm>
            <a:off x="4800600" y="6417112"/>
            <a:ext cx="328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Pictures taken from </a:t>
            </a:r>
            <a:r>
              <a:rPr lang="en-US" dirty="0" err="1"/>
              <a:t>Elford</a:t>
            </a:r>
            <a:r>
              <a:rPr lang="en-US" dirty="0"/>
              <a:t> (2004)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F232EE-77DF-A6F3-47B8-676599892310}"/>
              </a:ext>
            </a:extLst>
          </p:cNvPr>
          <p:cNvSpPr txBox="1"/>
          <p:nvPr/>
        </p:nvSpPr>
        <p:spPr>
          <a:xfrm>
            <a:off x="1790943" y="2998829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Time-domain signal</a:t>
            </a:r>
            <a:endParaRPr lang="en-BE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C9916F-6C15-3B39-0962-9714E1700363}"/>
              </a:ext>
            </a:extLst>
          </p:cNvPr>
          <p:cNvSpPr txBox="1"/>
          <p:nvPr/>
        </p:nvSpPr>
        <p:spPr>
          <a:xfrm>
            <a:off x="5626176" y="3822621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Fresnel Transform</a:t>
            </a:r>
            <a:endParaRPr lang="en-BE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1FE245-C4A3-4E88-2B37-9DC8CD6B8ABD}"/>
              </a:ext>
            </a:extLst>
          </p:cNvPr>
          <p:cNvSpPr txBox="1"/>
          <p:nvPr/>
        </p:nvSpPr>
        <p:spPr>
          <a:xfrm>
            <a:off x="8536372" y="2343459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Ionization curves </a:t>
            </a:r>
            <a:endParaRPr lang="en-BE" sz="2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052A35-E5DA-CDBC-CC19-564CCCE190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"/>
          <a:stretch/>
        </p:blipFill>
        <p:spPr>
          <a:xfrm>
            <a:off x="7416800" y="4649966"/>
            <a:ext cx="4185921" cy="17885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F1231A-E91D-4A2F-8F0B-E8FE1A72AAA7}"/>
              </a:ext>
            </a:extLst>
          </p:cNvPr>
          <p:cNvSpPr txBox="1"/>
          <p:nvPr/>
        </p:nvSpPr>
        <p:spPr>
          <a:xfrm>
            <a:off x="2438400" y="5961549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Time [s]</a:t>
            </a:r>
            <a:endParaRPr lang="en-BE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0F9E3B-5EE9-0243-C8CD-36C073E175C8}"/>
              </a:ext>
            </a:extLst>
          </p:cNvPr>
          <p:cNvSpPr txBox="1"/>
          <p:nvPr/>
        </p:nvSpPr>
        <p:spPr>
          <a:xfrm>
            <a:off x="8383972" y="6445383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Distance along trail [km]</a:t>
            </a:r>
            <a:endParaRPr lang="en-BE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A8DAD8-0709-F901-8E39-B2B59909F922}"/>
              </a:ext>
            </a:extLst>
          </p:cNvPr>
          <p:cNvSpPr/>
          <p:nvPr/>
        </p:nvSpPr>
        <p:spPr>
          <a:xfrm>
            <a:off x="10107075" y="3361392"/>
            <a:ext cx="1278195" cy="3028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180C6-22C2-9750-60B9-5C45CD3004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8A3458-D108-4091-B031-CE26422CE997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CCB30C-2648-9CC5-DABD-F8A7255A3AD1}"/>
              </a:ext>
            </a:extLst>
          </p:cNvPr>
          <p:cNvCxnSpPr>
            <a:cxnSpLocks/>
          </p:cNvCxnSpPr>
          <p:nvPr/>
        </p:nvCxnSpPr>
        <p:spPr>
          <a:xfrm>
            <a:off x="9022080" y="3312160"/>
            <a:ext cx="990" cy="581449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1FAD46-BF36-DA0E-3D0C-101EF8AA5961}"/>
              </a:ext>
            </a:extLst>
          </p:cNvPr>
          <p:cNvCxnSpPr>
            <a:cxnSpLocks/>
          </p:cNvCxnSpPr>
          <p:nvPr/>
        </p:nvCxnSpPr>
        <p:spPr>
          <a:xfrm>
            <a:off x="9458960" y="3307080"/>
            <a:ext cx="6940" cy="20806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0BD7981-5799-3317-9919-03B297DB4FE0}"/>
              </a:ext>
            </a:extLst>
          </p:cNvPr>
          <p:cNvCxnSpPr>
            <a:cxnSpLocks/>
          </p:cNvCxnSpPr>
          <p:nvPr/>
        </p:nvCxnSpPr>
        <p:spPr>
          <a:xfrm>
            <a:off x="8625840" y="3309620"/>
            <a:ext cx="5080" cy="81841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55E215-35B6-FD75-F7BB-6410CEFD1581}"/>
              </a:ext>
            </a:extLst>
          </p:cNvPr>
          <p:cNvCxnSpPr>
            <a:cxnSpLocks/>
          </p:cNvCxnSpPr>
          <p:nvPr/>
        </p:nvCxnSpPr>
        <p:spPr>
          <a:xfrm>
            <a:off x="8229600" y="3302000"/>
            <a:ext cx="0" cy="936119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CE6191-99A7-619A-0785-4F2341DC16E7}"/>
              </a:ext>
            </a:extLst>
          </p:cNvPr>
          <p:cNvSpPr txBox="1"/>
          <p:nvPr/>
        </p:nvSpPr>
        <p:spPr>
          <a:xfrm>
            <a:off x="8098727" y="2872578"/>
            <a:ext cx="20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Fragmentation</a:t>
            </a:r>
            <a:endParaRPr lang="en-BE" sz="2400" dirty="0">
              <a:solidFill>
                <a:schemeClr val="bg2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89F69E-1FF1-78C7-FAEE-C30D1F1ECC06}"/>
              </a:ext>
            </a:extLst>
          </p:cNvPr>
          <p:cNvSpPr txBox="1"/>
          <p:nvPr/>
        </p:nvSpPr>
        <p:spPr>
          <a:xfrm>
            <a:off x="9892537" y="2801368"/>
            <a:ext cx="334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?</a:t>
            </a:r>
            <a:endParaRPr lang="en-BE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64C4B0-0A97-4DDF-14DA-6BC0C08F9497}"/>
              </a:ext>
            </a:extLst>
          </p:cNvPr>
          <p:cNvSpPr txBox="1"/>
          <p:nvPr/>
        </p:nvSpPr>
        <p:spPr>
          <a:xfrm>
            <a:off x="10127298" y="3825713"/>
            <a:ext cx="168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 front of meteoroid</a:t>
            </a:r>
            <a:endParaRPr lang="en-BE" dirty="0">
              <a:solidFill>
                <a:schemeClr val="bg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F52C94-2A3D-A1C2-F35D-2DBF98E356A2}"/>
              </a:ext>
            </a:extLst>
          </p:cNvPr>
          <p:cNvSpPr txBox="1"/>
          <p:nvPr/>
        </p:nvSpPr>
        <p:spPr>
          <a:xfrm>
            <a:off x="8615857" y="3865288"/>
            <a:ext cx="1484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Behind meteoroid</a:t>
            </a:r>
            <a:endParaRPr lang="en-B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4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24" grpId="0"/>
      <p:bldP spid="25" grpId="0"/>
      <p:bldP spid="4" grpId="0" animBg="1"/>
      <p:bldP spid="2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50CC86-18CC-399A-11C1-114C61CB4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369" y="1083823"/>
            <a:ext cx="8461862" cy="4974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71ECA-9B6B-959D-A98A-3EC48ED0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47" y="102870"/>
            <a:ext cx="10972800" cy="1143000"/>
          </a:xfrm>
        </p:spPr>
        <p:txBody>
          <a:bodyPr/>
          <a:lstStyle/>
          <a:p>
            <a:r>
              <a:rPr lang="en-US" dirty="0"/>
              <a:t>Software development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A9E3D-8925-82F8-AC0F-EF19DF14A5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8A3458-D108-4091-B031-CE26422CE997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B81122-8E78-9C1A-532A-1A7BCE2FAB5B}"/>
              </a:ext>
            </a:extLst>
          </p:cNvPr>
          <p:cNvCxnSpPr>
            <a:cxnSpLocks/>
          </p:cNvCxnSpPr>
          <p:nvPr/>
        </p:nvCxnSpPr>
        <p:spPr>
          <a:xfrm flipH="1" flipV="1">
            <a:off x="3973669" y="4850199"/>
            <a:ext cx="864116" cy="1264967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83524FC-1DD4-67B3-8FA9-3C3EB5F32DFC}"/>
              </a:ext>
            </a:extLst>
          </p:cNvPr>
          <p:cNvSpPr txBox="1"/>
          <p:nvPr/>
        </p:nvSpPr>
        <p:spPr>
          <a:xfrm>
            <a:off x="4122820" y="603299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Sharpness -&gt; meteoroid speed</a:t>
            </a:r>
            <a:endParaRPr lang="en-BE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7F83CE-A4B8-DDD5-2C17-05DEAD3C5294}"/>
              </a:ext>
            </a:extLst>
          </p:cNvPr>
          <p:cNvCxnSpPr>
            <a:cxnSpLocks/>
          </p:cNvCxnSpPr>
          <p:nvPr/>
        </p:nvCxnSpPr>
        <p:spPr>
          <a:xfrm flipV="1">
            <a:off x="2793232" y="4856480"/>
            <a:ext cx="783088" cy="120189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83C3E1D-3CA0-21FA-F047-9461DFD0A208}"/>
              </a:ext>
            </a:extLst>
          </p:cNvPr>
          <p:cNvSpPr txBox="1"/>
          <p:nvPr/>
        </p:nvSpPr>
        <p:spPr>
          <a:xfrm>
            <a:off x="1179671" y="602997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Exponential -&gt; temperature</a:t>
            </a:r>
            <a:endParaRPr lang="en-BE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F1F4833-26B2-95DE-D148-19D8BED94836}"/>
              </a:ext>
            </a:extLst>
          </p:cNvPr>
          <p:cNvCxnSpPr>
            <a:cxnSpLocks/>
          </p:cNvCxnSpPr>
          <p:nvPr/>
        </p:nvCxnSpPr>
        <p:spPr>
          <a:xfrm flipH="1" flipV="1">
            <a:off x="7579360" y="4001647"/>
            <a:ext cx="50800" cy="197243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85D0A4D-027E-5397-4364-5ECD94910EDF}"/>
              </a:ext>
            </a:extLst>
          </p:cNvPr>
          <p:cNvSpPr txBox="1"/>
          <p:nvPr/>
        </p:nvSpPr>
        <p:spPr>
          <a:xfrm>
            <a:off x="7239000" y="60519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-&gt; wind drift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803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2C3C3-37F6-158C-5838-F103B4F8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604"/>
            <a:ext cx="10972800" cy="1143000"/>
          </a:xfrm>
        </p:spPr>
        <p:txBody>
          <a:bodyPr/>
          <a:lstStyle/>
          <a:p>
            <a:r>
              <a:rPr lang="en-US" dirty="0"/>
              <a:t>Aliasing challenge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F84BE-F2FE-C9F6-58F3-3DEA38198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8A3458-D108-4091-B031-CE26422CE99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9D73F-01D9-8AC5-D0B7-4B1677AD078F}"/>
              </a:ext>
            </a:extLst>
          </p:cNvPr>
          <p:cNvSpPr txBox="1">
            <a:spLocks/>
          </p:cNvSpPr>
          <p:nvPr/>
        </p:nvSpPr>
        <p:spPr bwMode="auto">
          <a:xfrm>
            <a:off x="658484" y="1145037"/>
            <a:ext cx="5177834" cy="285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457200" lvl="1" indent="0">
              <a:spcBef>
                <a:spcPct val="0"/>
              </a:spcBef>
              <a:buFont typeface="Wingdings" pitchFamily="2" charset="2"/>
              <a:buNone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3-frequency radar (blue circle)</a:t>
            </a:r>
            <a:endParaRPr lang="en-US" sz="2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ct val="0"/>
              </a:spcBef>
            </a:pPr>
            <a:r>
              <a:rPr lang="en-US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 = 17, 29</a:t>
            </a: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&amp; 38 MHz</a:t>
            </a:r>
          </a:p>
          <a:p>
            <a:pPr>
              <a:spcBef>
                <a:spcPct val="0"/>
              </a:spcBef>
            </a:pPr>
            <a:r>
              <a:rPr lang="en-US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 = 15 kW</a:t>
            </a:r>
          </a:p>
          <a:p>
            <a:pPr>
              <a:spcBef>
                <a:spcPct val="0"/>
              </a:spcBef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PRF = 532 Hz</a:t>
            </a:r>
          </a:p>
          <a:p>
            <a:pPr>
              <a:spcBef>
                <a:spcPct val="0"/>
              </a:spcBef>
            </a:pPr>
            <a:r>
              <a:rPr lang="en-US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 receiving stations (blue + green circles)</a:t>
            </a:r>
          </a:p>
        </p:txBody>
      </p:sp>
      <p:pic>
        <p:nvPicPr>
          <p:cNvPr id="5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4CCB478F-9466-5DDC-8347-A654921E1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52400" y="3618617"/>
            <a:ext cx="5520079" cy="3075553"/>
          </a:xfrm>
          <a:custGeom>
            <a:avLst/>
            <a:gdLst>
              <a:gd name="connsiteX0" fmla="*/ 402071 w 9290304"/>
              <a:gd name="connsiteY0" fmla="*/ 0 h 3280831"/>
              <a:gd name="connsiteX1" fmla="*/ 9290304 w 9290304"/>
              <a:gd name="connsiteY1" fmla="*/ 0 h 3280831"/>
              <a:gd name="connsiteX2" fmla="*/ 9290304 w 9290304"/>
              <a:gd name="connsiteY2" fmla="*/ 2876895 h 3280831"/>
              <a:gd name="connsiteX3" fmla="*/ 8886368 w 9290304"/>
              <a:gd name="connsiteY3" fmla="*/ 3280831 h 3280831"/>
              <a:gd name="connsiteX4" fmla="*/ 0 w 9290304"/>
              <a:gd name="connsiteY4" fmla="*/ 3280831 h 3280831"/>
              <a:gd name="connsiteX5" fmla="*/ 0 w 9290304"/>
              <a:gd name="connsiteY5" fmla="*/ 402071 h 32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413545-6938-1207-49D9-DDF980FCBFB3}"/>
              </a:ext>
            </a:extLst>
          </p:cNvPr>
          <p:cNvSpPr txBox="1"/>
          <p:nvPr/>
        </p:nvSpPr>
        <p:spPr>
          <a:xfrm>
            <a:off x="813892" y="1304542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CMOR = Canadian Meteor Orbit Radar</a:t>
            </a:r>
            <a:endParaRPr lang="en-BE" sz="2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31DE1C-86C8-A563-7F72-8F910E85457A}"/>
              </a:ext>
            </a:extLst>
          </p:cNvPr>
          <p:cNvSpPr/>
          <p:nvPr/>
        </p:nvSpPr>
        <p:spPr>
          <a:xfrm>
            <a:off x="2977718" y="4638874"/>
            <a:ext cx="129540" cy="1333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F4530E-E7B8-FC4B-21BF-195B83657BF5}"/>
              </a:ext>
            </a:extLst>
          </p:cNvPr>
          <p:cNvSpPr/>
          <p:nvPr/>
        </p:nvSpPr>
        <p:spPr>
          <a:xfrm>
            <a:off x="3214573" y="4892111"/>
            <a:ext cx="143256" cy="141351"/>
          </a:xfrm>
          <a:prstGeom prst="ellipse">
            <a:avLst/>
          </a:prstGeom>
          <a:solidFill>
            <a:srgbClr val="52F4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9A9EB1-8384-3AC7-0ECC-4D958625CE84}"/>
              </a:ext>
            </a:extLst>
          </p:cNvPr>
          <p:cNvSpPr/>
          <p:nvPr/>
        </p:nvSpPr>
        <p:spPr>
          <a:xfrm>
            <a:off x="2837383" y="4731456"/>
            <a:ext cx="143256" cy="141351"/>
          </a:xfrm>
          <a:prstGeom prst="ellipse">
            <a:avLst/>
          </a:prstGeom>
          <a:solidFill>
            <a:srgbClr val="52F4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23910E-2B78-F884-F7B5-41D301BD09E2}"/>
              </a:ext>
            </a:extLst>
          </p:cNvPr>
          <p:cNvSpPr/>
          <p:nvPr/>
        </p:nvSpPr>
        <p:spPr>
          <a:xfrm>
            <a:off x="3070936" y="4485965"/>
            <a:ext cx="143256" cy="141351"/>
          </a:xfrm>
          <a:prstGeom prst="ellipse">
            <a:avLst/>
          </a:prstGeom>
          <a:solidFill>
            <a:srgbClr val="52F4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BB5373-4B78-0895-A3EE-076DBD45F6F0}"/>
              </a:ext>
            </a:extLst>
          </p:cNvPr>
          <p:cNvSpPr/>
          <p:nvPr/>
        </p:nvSpPr>
        <p:spPr>
          <a:xfrm>
            <a:off x="2758516" y="4525335"/>
            <a:ext cx="143256" cy="141351"/>
          </a:xfrm>
          <a:prstGeom prst="ellipse">
            <a:avLst/>
          </a:prstGeom>
          <a:solidFill>
            <a:srgbClr val="52F4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00AE818-BC85-9165-A5CB-1F5434DCEAAF}"/>
              </a:ext>
            </a:extLst>
          </p:cNvPr>
          <p:cNvSpPr/>
          <p:nvPr/>
        </p:nvSpPr>
        <p:spPr>
          <a:xfrm>
            <a:off x="2350846" y="5039685"/>
            <a:ext cx="143256" cy="141351"/>
          </a:xfrm>
          <a:prstGeom prst="ellipse">
            <a:avLst/>
          </a:prstGeom>
          <a:solidFill>
            <a:srgbClr val="52F4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A3214E-7366-2699-0298-71E3C3C99229}"/>
              </a:ext>
            </a:extLst>
          </p:cNvPr>
          <p:cNvSpPr/>
          <p:nvPr/>
        </p:nvSpPr>
        <p:spPr>
          <a:xfrm>
            <a:off x="2022805" y="5179131"/>
            <a:ext cx="76200" cy="635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271F4D-D894-7485-E00A-692FD4B10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105" y="1036796"/>
            <a:ext cx="4812808" cy="28494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F94A6B-B322-9066-909B-C925D2391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308" y="3937824"/>
            <a:ext cx="4823210" cy="28432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20AB9-5343-DBFB-ECCF-F57C44A5E4EF}"/>
              </a:ext>
            </a:extLst>
          </p:cNvPr>
          <p:cNvSpPr txBox="1"/>
          <p:nvPr/>
        </p:nvSpPr>
        <p:spPr>
          <a:xfrm>
            <a:off x="10629663" y="2052841"/>
            <a:ext cx="1785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PRF = 532 Hz</a:t>
            </a:r>
          </a:p>
          <a:p>
            <a:pPr>
              <a:spcBef>
                <a:spcPct val="0"/>
              </a:spcBef>
            </a:pPr>
            <a:r>
              <a:rPr lang="en-US" sz="1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 = </a:t>
            </a: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12 km/s</a:t>
            </a:r>
            <a:endParaRPr lang="en-US" sz="1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98CBBF-1F5A-CDD1-5BFA-9CB9E1EFA8D9}"/>
              </a:ext>
            </a:extLst>
          </p:cNvPr>
          <p:cNvSpPr txBox="1"/>
          <p:nvPr/>
        </p:nvSpPr>
        <p:spPr>
          <a:xfrm>
            <a:off x="10629663" y="5003944"/>
            <a:ext cx="1785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PRF = 532 Hz</a:t>
            </a:r>
          </a:p>
          <a:p>
            <a:pPr>
              <a:spcBef>
                <a:spcPct val="0"/>
              </a:spcBef>
            </a:pPr>
            <a:r>
              <a:rPr lang="en-US" sz="1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 = 50</a:t>
            </a: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km/s</a:t>
            </a:r>
            <a:endParaRPr lang="en-US" sz="1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393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B52F5-2669-46BF-0CB4-4BDB63F1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Study</a:t>
            </a:r>
            <a:r>
              <a:rPr lang="fr-BE" dirty="0"/>
              <a:t> of 3-frequency </a:t>
            </a:r>
            <a:r>
              <a:rPr lang="fr-BE" dirty="0" err="1"/>
              <a:t>events</a:t>
            </a:r>
            <a:r>
              <a:rPr lang="fr-BE" dirty="0"/>
              <a:t> 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83512-5E41-C217-4283-10144BBCC9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89722" y="6329804"/>
            <a:ext cx="2844800" cy="476250"/>
          </a:xfrm>
        </p:spPr>
        <p:txBody>
          <a:bodyPr/>
          <a:lstStyle/>
          <a:p>
            <a:fld id="{D58A3458-D108-4091-B031-CE26422CE99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23FCC5-EF49-6A00-30FA-00555FDB0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980" y="1977074"/>
            <a:ext cx="4406239" cy="3960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349D72-B2D8-BD52-F70E-D4B89E744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399" y="1974821"/>
            <a:ext cx="3626617" cy="39670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4C1B5C-D243-7837-2D66-742F3235152A}"/>
              </a:ext>
            </a:extLst>
          </p:cNvPr>
          <p:cNvCxnSpPr>
            <a:cxnSpLocks/>
          </p:cNvCxnSpPr>
          <p:nvPr/>
        </p:nvCxnSpPr>
        <p:spPr>
          <a:xfrm>
            <a:off x="9211056" y="2017776"/>
            <a:ext cx="24384" cy="273100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DCEA51-4CCD-97C1-F863-9699CE13259D}"/>
              </a:ext>
            </a:extLst>
          </p:cNvPr>
          <p:cNvCxnSpPr>
            <a:cxnSpLocks/>
          </p:cNvCxnSpPr>
          <p:nvPr/>
        </p:nvCxnSpPr>
        <p:spPr>
          <a:xfrm>
            <a:off x="9144000" y="6025004"/>
            <a:ext cx="0" cy="3048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956E3CF-4140-3929-855A-ED6D3ACEE248}"/>
              </a:ext>
            </a:extLst>
          </p:cNvPr>
          <p:cNvSpPr txBox="1"/>
          <p:nvPr/>
        </p:nvSpPr>
        <p:spPr>
          <a:xfrm>
            <a:off x="9144000" y="6000761"/>
            <a:ext cx="270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Local peak at 38 MHz</a:t>
            </a:r>
            <a:endParaRPr lang="en-BE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738445-AAD1-56E8-D3E8-570E1F1E5426}"/>
              </a:ext>
            </a:extLst>
          </p:cNvPr>
          <p:cNvCxnSpPr>
            <a:cxnSpLocks/>
          </p:cNvCxnSpPr>
          <p:nvPr/>
        </p:nvCxnSpPr>
        <p:spPr>
          <a:xfrm>
            <a:off x="10134600" y="2026505"/>
            <a:ext cx="9144" cy="2734471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E2BCA5-2C8B-DAB6-4FCA-F0B9B3539F28}"/>
              </a:ext>
            </a:extLst>
          </p:cNvPr>
          <p:cNvCxnSpPr>
            <a:cxnSpLocks/>
          </p:cNvCxnSpPr>
          <p:nvPr/>
        </p:nvCxnSpPr>
        <p:spPr>
          <a:xfrm>
            <a:off x="10594848" y="2026505"/>
            <a:ext cx="26260" cy="273641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CD8CFE-24A5-2AC0-7C1E-ACF053395955}"/>
              </a:ext>
            </a:extLst>
          </p:cNvPr>
          <p:cNvCxnSpPr>
            <a:cxnSpLocks/>
          </p:cNvCxnSpPr>
          <p:nvPr/>
        </p:nvCxnSpPr>
        <p:spPr>
          <a:xfrm>
            <a:off x="11582400" y="2020824"/>
            <a:ext cx="3349" cy="344547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06A56AB-9E03-CE56-EE6B-BF09D0B16F47}"/>
              </a:ext>
            </a:extLst>
          </p:cNvPr>
          <p:cNvSpPr txBox="1"/>
          <p:nvPr/>
        </p:nvSpPr>
        <p:spPr>
          <a:xfrm>
            <a:off x="1270003" y="1597728"/>
            <a:ext cx="182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CAMO record</a:t>
            </a:r>
            <a:endParaRPr lang="en-B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2CABC2-1B04-1A69-13B4-39CF2ADA3EAE}"/>
              </a:ext>
            </a:extLst>
          </p:cNvPr>
          <p:cNvSpPr txBox="1"/>
          <p:nvPr/>
        </p:nvSpPr>
        <p:spPr>
          <a:xfrm>
            <a:off x="5498262" y="1621012"/>
            <a:ext cx="244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Fresnel Transform</a:t>
            </a:r>
            <a:endParaRPr lang="en-B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C947EC-2F4B-FC8B-A6DE-14971FE58313}"/>
              </a:ext>
            </a:extLst>
          </p:cNvPr>
          <p:cNvSpPr txBox="1"/>
          <p:nvPr/>
        </p:nvSpPr>
        <p:spPr>
          <a:xfrm>
            <a:off x="9067800" y="1597728"/>
            <a:ext cx="278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Zoom on Fresnel Transform</a:t>
            </a:r>
            <a:endParaRPr lang="en-BE" dirty="0"/>
          </a:p>
        </p:txBody>
      </p:sp>
      <p:pic>
        <p:nvPicPr>
          <p:cNvPr id="7" name="20240712_054411_crop">
            <a:hlinkClick r:id="" action="ppaction://media"/>
            <a:extLst>
              <a:ext uri="{FF2B5EF4-FFF2-40B4-BE49-F238E27FC236}">
                <a16:creationId xmlns:a16="http://schemas.microsoft.com/office/drawing/2014/main" id="{5416292C-D6CD-B716-D97B-773985A0BF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7" y="1975628"/>
            <a:ext cx="4025133" cy="4025133"/>
          </a:xfr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2D5548-5A10-8B07-2622-63A95FEC3A03}"/>
              </a:ext>
            </a:extLst>
          </p:cNvPr>
          <p:cNvCxnSpPr>
            <a:cxnSpLocks/>
          </p:cNvCxnSpPr>
          <p:nvPr/>
        </p:nvCxnSpPr>
        <p:spPr>
          <a:xfrm>
            <a:off x="11320004" y="2018131"/>
            <a:ext cx="12192" cy="275275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48F84A6-2691-484F-E786-9B3AB4510A0A}"/>
              </a:ext>
            </a:extLst>
          </p:cNvPr>
          <p:cNvSpPr txBox="1"/>
          <p:nvPr/>
        </p:nvSpPr>
        <p:spPr>
          <a:xfrm>
            <a:off x="2002606" y="4867657"/>
            <a:ext cx="18835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 = 24.7 km/s</a:t>
            </a:r>
          </a:p>
          <a:p>
            <a:r>
              <a:rPr lang="en-US" dirty="0"/>
              <a:t>H = 96 – 91 km</a:t>
            </a:r>
          </a:p>
          <a:p>
            <a:r>
              <a:rPr lang="en-US" dirty="0"/>
              <a:t>m ~ 70 mg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AF64CE4-56AE-D8A7-0584-65900851354A}"/>
              </a:ext>
            </a:extLst>
          </p:cNvPr>
          <p:cNvCxnSpPr>
            <a:cxnSpLocks/>
          </p:cNvCxnSpPr>
          <p:nvPr/>
        </p:nvCxnSpPr>
        <p:spPr>
          <a:xfrm>
            <a:off x="0" y="2042093"/>
            <a:ext cx="38100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7E2F526-EF13-CA43-A81E-7911162A1D26}"/>
              </a:ext>
            </a:extLst>
          </p:cNvPr>
          <p:cNvSpPr txBox="1"/>
          <p:nvPr/>
        </p:nvSpPr>
        <p:spPr>
          <a:xfrm>
            <a:off x="-81391" y="204209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 m</a:t>
            </a:r>
            <a:endParaRPr lang="en-BE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C91BDFD-0CC5-ED8F-2A1D-5E1311D11491}"/>
              </a:ext>
            </a:extLst>
          </p:cNvPr>
          <p:cNvCxnSpPr>
            <a:cxnSpLocks/>
          </p:cNvCxnSpPr>
          <p:nvPr/>
        </p:nvCxnSpPr>
        <p:spPr>
          <a:xfrm>
            <a:off x="11673619" y="5741894"/>
            <a:ext cx="381000" cy="0"/>
          </a:xfrm>
          <a:prstGeom prst="straightConnector1">
            <a:avLst/>
          </a:prstGeom>
          <a:ln w="127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312765-66DD-A21A-C11C-5953E8E5E68B}"/>
              </a:ext>
            </a:extLst>
          </p:cNvPr>
          <p:cNvSpPr txBox="1"/>
          <p:nvPr/>
        </p:nvSpPr>
        <p:spPr>
          <a:xfrm>
            <a:off x="11484212" y="5678872"/>
            <a:ext cx="84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200 m</a:t>
            </a:r>
            <a:endParaRPr lang="en-B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4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/>
      <p:bldP spid="32" grpId="0"/>
      <p:bldP spid="33" grpId="0"/>
      <p:bldP spid="36" grpId="0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22995</TotalTime>
  <Words>765</Words>
  <Application>Microsoft Office PowerPoint</Application>
  <PresentationFormat>Widescreen</PresentationFormat>
  <Paragraphs>127</Paragraphs>
  <Slides>13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Garamond</vt:lpstr>
      <vt:lpstr>Trebuchet MS</vt:lpstr>
      <vt:lpstr>Wingdings</vt:lpstr>
      <vt:lpstr>Stream</vt:lpstr>
      <vt:lpstr>Fresnel holography for radio characterization of meteoroid fragmentation</vt:lpstr>
      <vt:lpstr>Context</vt:lpstr>
      <vt:lpstr>Context (II)</vt:lpstr>
      <vt:lpstr>State-of-the-art</vt:lpstr>
      <vt:lpstr>Fresnel Transform (FT)</vt:lpstr>
      <vt:lpstr>Our approach</vt:lpstr>
      <vt:lpstr>Software development</vt:lpstr>
      <vt:lpstr>Aliasing challenge</vt:lpstr>
      <vt:lpstr>Study of 3-frequency events </vt:lpstr>
      <vt:lpstr> </vt:lpstr>
      <vt:lpstr>Conclusions &amp; Perspectives</vt:lpstr>
      <vt:lpstr>PowerPoint Presentation</vt:lpstr>
      <vt:lpstr>References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and Astronomy Undergraduate Program Refrom</dc:title>
  <dc:creator>Peter Brown</dc:creator>
  <cp:lastModifiedBy>Joachim Balis</cp:lastModifiedBy>
  <cp:revision>606</cp:revision>
  <dcterms:created xsi:type="dcterms:W3CDTF">2002-05-01T14:46:03Z</dcterms:created>
  <dcterms:modified xsi:type="dcterms:W3CDTF">2024-09-20T07:30:00Z</dcterms:modified>
</cp:coreProperties>
</file>